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181AA0-C12C-437A-8AFB-A86A4ACA7137}">
  <a:tblStyle styleId="{AE181AA0-C12C-437A-8AFB-A86A4ACA71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125cca23f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125cca23f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125cca23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125cca23f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125cca23f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125cca23f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125cca23f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125cca23f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125cca23f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125cca23f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125cca23f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125cca23f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125cca23f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125cca23f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125cca23f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125cca23f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7c9b70ff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7c9b70ff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7c9b70ff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7c9b70ff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125cca23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125cca23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7c9b70ff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7c9b70ff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7c9b70f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7c9b70f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98068bb9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98068bb9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bc20a06d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bc20a06d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3bc20a06d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3bc20a06d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bc20a06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bc20a06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7c9b70ff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7c9b70ff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125cca23f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125cca23f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125cca23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125cca23f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125cca23f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125cca23f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125cca2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125cca23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3125cca23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3125cca23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7c9b70f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7c9b70f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125cca23f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125cca23f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125cca23f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125cca23f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125cca23f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125cca23f_2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7c9b70ff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7c9b70ff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lb.com/glossary/advanced-stats/wins-above-replacement" TargetMode="External"/><Relationship Id="rId3" Type="http://schemas.openxmlformats.org/officeDocument/2006/relationships/hyperlink" Target="https://www.fangraphs.com/" TargetMode="External"/><Relationship Id="rId7" Type="http://schemas.openxmlformats.org/officeDocument/2006/relationships/hyperlink" Target="https://www.mlb.com/news/mlb-cy-young-award-winners-202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lb.com/news/2023-mlb-cy-young-award-voting-results" TargetMode="External"/><Relationship Id="rId5" Type="http://schemas.openxmlformats.org/officeDocument/2006/relationships/hyperlink" Target="https://www.mlb.com/news/2022-mlb-cy-young-award-voting-results" TargetMode="External"/><Relationship Id="rId4" Type="http://schemas.openxmlformats.org/officeDocument/2006/relationships/hyperlink" Target="https://www.mlb.com/awards/cy-you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13186" r="35893" b="22706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7150" y="276225"/>
            <a:ext cx="46863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MLB: </a:t>
            </a:r>
            <a:endParaRPr sz="30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Quantifying the Workload of a Starting Pitcher</a:t>
            </a:r>
            <a:endParaRPr sz="30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2875" y="2529925"/>
            <a:ext cx="38004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Jacob Wheat</a:t>
            </a:r>
            <a:endParaRPr sz="1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Sports Analytics</a:t>
            </a:r>
            <a:endParaRPr sz="1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Professor Drewry and Professor Fanning</a:t>
            </a:r>
            <a:endParaRPr sz="1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February 26, 2025</a:t>
            </a:r>
            <a:endParaRPr sz="1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Walk (Base on Balls/</a:t>
            </a:r>
            <a:r>
              <a:rPr lang="en" b="1">
                <a:solidFill>
                  <a:schemeClr val="lt1"/>
                </a:solidFill>
              </a:rPr>
              <a:t>BB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When a pitcher throws four pitches outside of the strike zone to the same batter granting a free base.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5101675" y="4474400"/>
            <a:ext cx="408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33" name="Google Shape;133;p22" descr="scheduled jason castro walk is displayed on a baseball screen (Provided by Tenor)"/>
          <p:cNvPicPr preferRelativeResize="0"/>
          <p:nvPr/>
        </p:nvPicPr>
        <p:blipFill rotWithShape="1">
          <a:blip r:embed="rId3">
            <a:alphaModFix/>
          </a:blip>
          <a:srcRect t="13073"/>
          <a:stretch/>
        </p:blipFill>
        <p:spPr>
          <a:xfrm>
            <a:off x="2684037" y="2571750"/>
            <a:ext cx="3775924" cy="21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Hits (</a:t>
            </a:r>
            <a:r>
              <a:rPr lang="en" b="1">
                <a:solidFill>
                  <a:schemeClr val="lt1"/>
                </a:solidFill>
              </a:rPr>
              <a:t>H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When the batter hits the ball into fair territory and reaches at least one base without any errors or fielder’s choice.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23" descr="a baseball player with the number 8 on his jersey is swinging at a pitch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713" y="2370650"/>
            <a:ext cx="263657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246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Statistical Summary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48" name="Google Shape;148;p24"/>
          <p:cNvGraphicFramePr/>
          <p:nvPr/>
        </p:nvGraphicFramePr>
        <p:xfrm>
          <a:off x="812025" y="105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223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Statistic</a:t>
                      </a:r>
                      <a:endParaRPr sz="12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Abbreviation</a:t>
                      </a:r>
                      <a:endParaRPr sz="12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Definition</a:t>
                      </a:r>
                      <a:endParaRPr sz="12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 Batters Faced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TBF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Number of batters the pitcher faced in a given situation. Measurement of workload.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Strikeout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The pitcher throws any combination of strike three swinging or looking to the opposing batter.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Home Run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HR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When a batter rounds all of the bases and scores at home plate in one play.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Earned Run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ER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Any run that is scored against the pitcher negating any errors on how they got on base.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Walk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BB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When a pitcher throws four pitches outside of the strike zone granting the batter a free base.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Hit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When the batter hits a ball into fair territory without any errors or fielder’s choice.</a:t>
                      </a:r>
                      <a:endParaRPr sz="12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zWAR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zWAR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4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Innovative baseball metric measures the quality of a starting pitcher’s workload while taking into account the factors they can control: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TBF, K, HR, ER, BB, H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FF00"/>
              </a:buClr>
              <a:buSzPts val="1800"/>
              <a:buChar char="-"/>
            </a:pPr>
            <a:r>
              <a:rPr lang="en">
                <a:solidFill>
                  <a:srgbClr val="00FF00"/>
                </a:solidFill>
              </a:rPr>
              <a:t>Rewards pitcher for having a high volume workload (TBF) and strikeouts (K)</a:t>
            </a:r>
            <a:endParaRPr>
              <a:solidFill>
                <a:srgbClr val="00FF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-"/>
            </a:pPr>
            <a:r>
              <a:rPr lang="en">
                <a:solidFill>
                  <a:srgbClr val="E06666"/>
                </a:solidFill>
              </a:rPr>
              <a:t>Penalizes pitcher for allowing Home Runs (HR), Earned Runs (ER), Walks (BB), and Hits (H)</a:t>
            </a:r>
            <a:endParaRPr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1495050" y="3407525"/>
            <a:ext cx="6153900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Formula:</a:t>
            </a: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(0.5TBF + 1.5K)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lang="en" sz="1800">
                <a:solidFill>
                  <a:srgbClr val="E06666"/>
                </a:solidFill>
              </a:rPr>
              <a:t>-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lang="en" sz="1800">
                <a:solidFill>
                  <a:srgbClr val="E06666"/>
                </a:solidFill>
              </a:rPr>
              <a:t>(5HR + 3ER + 1.5BB + 0.5H)</a:t>
            </a:r>
            <a:endParaRPr sz="1800">
              <a:solidFill>
                <a:srgbClr val="E0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100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63" name="Google Shape;163;p26"/>
          <p:cNvCxnSpPr/>
          <p:nvPr/>
        </p:nvCxnSpPr>
        <p:spPr>
          <a:xfrm rot="10800000" flipH="1">
            <a:off x="1917750" y="4471275"/>
            <a:ext cx="5308500" cy="10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311700" y="20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Players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69" name="Google Shape;16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378" y="1436550"/>
            <a:ext cx="3451250" cy="34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155250" y="204575"/>
            <a:ext cx="88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2024 Cy Young Results (MLB.com)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77" name="Google Shape;177;p28"/>
          <p:cNvGraphicFramePr/>
          <p:nvPr/>
        </p:nvGraphicFramePr>
        <p:xfrm>
          <a:off x="155250" y="148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123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 Cy Young Place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Team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Chris Sale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Atlanta Braves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Zack Wheeler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Philadelphia Phillies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Paul Skenes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Pittsburgh Pirates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Dylan Cease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San Diego Padres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Shota Imanaga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Chicago Cubs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8" name="Google Shape;178;p28"/>
          <p:cNvGraphicFramePr/>
          <p:nvPr/>
        </p:nvGraphicFramePr>
        <p:xfrm>
          <a:off x="4783075" y="132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113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2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Cy Young Place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Team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Tarik Skubal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Detroit Tigers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Seth Lugo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Kansas City Royals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*Emmanuel Clase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Cleveland Guardians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Cole Ragans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Kansas City Royals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Corbin Burnes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Baltimore Orioles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Logan Gilbert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Seattle Mariners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9" name="Google Shape;179;p28"/>
          <p:cNvSpPr txBox="1"/>
          <p:nvPr/>
        </p:nvSpPr>
        <p:spPr>
          <a:xfrm>
            <a:off x="4710025" y="3586625"/>
            <a:ext cx="3826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*Emmanuel Clase - Closer/Relief Pitcher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975290" y="1006513"/>
            <a:ext cx="28023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National League (NL)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5617664" y="830125"/>
            <a:ext cx="25365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American League (AL)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311700" y="134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2024 Data (Fangraphs)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88" name="Google Shape;188;p29"/>
          <p:cNvGraphicFramePr/>
          <p:nvPr/>
        </p:nvGraphicFramePr>
        <p:xfrm>
          <a:off x="194088" y="153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53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6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6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TBF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K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HR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BB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Chris Sale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702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47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141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Zack Wheeler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787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224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57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139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Paul Skenes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514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170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Dylan Cease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762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224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73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137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Shota Imanaga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694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174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56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149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9" name="Google Shape;189;p29"/>
          <p:cNvGraphicFramePr/>
          <p:nvPr/>
        </p:nvGraphicFramePr>
        <p:xfrm>
          <a:off x="4595963" y="134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55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6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6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TBF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K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HR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BB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Tarik Skubal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753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228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Seth </a:t>
                      </a:r>
                      <a:endParaRPr sz="10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Lugo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836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181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69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48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177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Emmanuel Clase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66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Cole Ragans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762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223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67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146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Corbin Burnes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784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181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63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48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Logan Gilbert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803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220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75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148</a:t>
                      </a:r>
                      <a:endParaRPr sz="1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0" name="Google Shape;190;p29"/>
          <p:cNvSpPr txBox="1"/>
          <p:nvPr/>
        </p:nvSpPr>
        <p:spPr>
          <a:xfrm>
            <a:off x="1264663" y="982700"/>
            <a:ext cx="232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National League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5553725" y="851125"/>
            <a:ext cx="232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American League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311700" y="134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2024 zWAR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97" name="Google Shape;19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98" name="Google Shape;198;p30"/>
          <p:cNvGraphicFramePr/>
          <p:nvPr/>
        </p:nvGraphicFramePr>
        <p:xfrm>
          <a:off x="374463" y="165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11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Chris Sale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3.73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Zack Wheeler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Paul Skenes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Dylan Cease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2.42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Shota Imanaga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1.88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9" name="Google Shape;199;p30"/>
          <p:cNvGraphicFramePr/>
          <p:nvPr/>
        </p:nvGraphicFramePr>
        <p:xfrm>
          <a:off x="4917463" y="144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116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Tarik Skubal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3.67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Seth Lugo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2.42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Emmanuel Clase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1.75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Cole Ragans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2.72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Corbin Burnes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2.10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6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Logan Gilbert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2.47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0" name="Google Shape;200;p30"/>
          <p:cNvSpPr txBox="1"/>
          <p:nvPr/>
        </p:nvSpPr>
        <p:spPr>
          <a:xfrm>
            <a:off x="1141275" y="1118075"/>
            <a:ext cx="232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National League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5684275" y="915750"/>
            <a:ext cx="232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American League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214150" y="961700"/>
            <a:ext cx="443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2024 National League zWAR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08" name="Google Shape;208;p31"/>
          <p:cNvGraphicFramePr/>
          <p:nvPr/>
        </p:nvGraphicFramePr>
        <p:xfrm>
          <a:off x="4941138" y="169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119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Chris Sale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3.73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Zack Wheeler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Paul Skenes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Dylan Cease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2.42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Shota Imanaga</a:t>
                      </a:r>
                      <a:endParaRPr sz="15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1.88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9" name="Google Shape;209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0" y="1534399"/>
            <a:ext cx="4522101" cy="27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1951900" y="4098575"/>
            <a:ext cx="9633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Player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1" name="Google Shape;211;p31"/>
          <p:cNvSpPr txBox="1"/>
          <p:nvPr/>
        </p:nvSpPr>
        <p:spPr>
          <a:xfrm rot="-5400000">
            <a:off x="-321850" y="2983800"/>
            <a:ext cx="9633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zWAR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Agenda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Player Value?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Key Statistics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zWAR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Players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Topics of Interest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30933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2024 American League zWAR Incl. Clase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7" name="Google Shape;21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18" name="Google Shape;218;p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08250"/>
            <a:ext cx="3337200" cy="20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000" y="508250"/>
            <a:ext cx="3337191" cy="20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5485000" y="-82800"/>
            <a:ext cx="333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2024 American League zWAR Excl.Clase</a:t>
            </a:r>
            <a:endParaRPr/>
          </a:p>
        </p:txBody>
      </p:sp>
      <p:graphicFrame>
        <p:nvGraphicFramePr>
          <p:cNvPr id="221" name="Google Shape;221;p32"/>
          <p:cNvGraphicFramePr/>
          <p:nvPr/>
        </p:nvGraphicFramePr>
        <p:xfrm>
          <a:off x="3344863" y="27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74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Tarik Skubal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3.67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Seth Lugo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2.42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Emmanuel Clase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1.75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Cole Ragans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2.72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Corbin Burnes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2.10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Logan Gilbert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2.47</a:t>
                      </a:r>
                      <a:endParaRPr sz="9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2" name="Google Shape;222;p32"/>
          <p:cNvSpPr txBox="1"/>
          <p:nvPr/>
        </p:nvSpPr>
        <p:spPr>
          <a:xfrm rot="-5400000">
            <a:off x="-196900" y="1470400"/>
            <a:ext cx="9633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zWAR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3" name="Google Shape;223;p32"/>
          <p:cNvSpPr txBox="1"/>
          <p:nvPr/>
        </p:nvSpPr>
        <p:spPr>
          <a:xfrm rot="-5400000">
            <a:off x="4974900" y="1470400"/>
            <a:ext cx="9633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zWAR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1656025" y="2361150"/>
            <a:ext cx="5487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Player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6879250" y="2361150"/>
            <a:ext cx="5487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Player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2769600" y="0"/>
            <a:ext cx="360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2024 zWAR Summary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32" name="Google Shape;232;p3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349" y="791425"/>
            <a:ext cx="3394950" cy="209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00" y="791425"/>
            <a:ext cx="3394950" cy="20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/>
        </p:nvSpPr>
        <p:spPr>
          <a:xfrm>
            <a:off x="902038" y="403675"/>
            <a:ext cx="232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National League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5157625" y="403675"/>
            <a:ext cx="33264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American League Incl. Clase</a:t>
            </a:r>
            <a:endParaRPr sz="1800">
              <a:solidFill>
                <a:schemeClr val="lt1"/>
              </a:solidFill>
            </a:endParaRPr>
          </a:p>
        </p:txBody>
      </p:sp>
      <p:graphicFrame>
        <p:nvGraphicFramePr>
          <p:cNvPr id="236" name="Google Shape;236;p33"/>
          <p:cNvGraphicFramePr/>
          <p:nvPr/>
        </p:nvGraphicFramePr>
        <p:xfrm>
          <a:off x="870738" y="310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71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Chris Sale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3.73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Zack Wheeler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3.11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Paul Skenes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2.80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Dylan Cease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2.42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Shota Imanaga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1.88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7" name="Google Shape;237;p33"/>
          <p:cNvGraphicFramePr/>
          <p:nvPr/>
        </p:nvGraphicFramePr>
        <p:xfrm>
          <a:off x="5758138" y="299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64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1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75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75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75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Tarik Skubal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3.67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Seth Lugo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2.42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Emmanuel Clase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1.75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Cole Ragans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2.72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5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Corbin Burnes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2.10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6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Logan Gilbert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2.47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8" name="Google Shape;238;p33"/>
          <p:cNvSpPr txBox="1"/>
          <p:nvPr/>
        </p:nvSpPr>
        <p:spPr>
          <a:xfrm rot="-5400000">
            <a:off x="-87900" y="1707000"/>
            <a:ext cx="9633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zWAR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9" name="Google Shape;239;p33"/>
          <p:cNvSpPr txBox="1"/>
          <p:nvPr/>
        </p:nvSpPr>
        <p:spPr>
          <a:xfrm rot="-5400000">
            <a:off x="4623525" y="1707000"/>
            <a:ext cx="9633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zWAR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1845325" y="2680050"/>
            <a:ext cx="5487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Player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6546475" y="2680050"/>
            <a:ext cx="5487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Player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2024550" y="61850"/>
            <a:ext cx="509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2024 zWAR Compiled Summary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4945775" y="725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126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CY Place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Player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zWAR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NL 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Chris Sale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3.73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AL 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Tarik Skubal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3.67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NL 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Zack Wheeler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3.11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NL 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Paul Skenes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2.80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AL 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Cole Ragans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2.72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AL 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Logan Gilbert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2.47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AL 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Seth Lugo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2.42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NL 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Dylan Cease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2.42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AL 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Corbin Burnes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2.10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NL 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Shota Omanaga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1.88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AL 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Emmanuel Clase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1.75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49" name="Google Shape;249;p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17325"/>
            <a:ext cx="4267200" cy="263855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/>
        </p:nvSpPr>
        <p:spPr>
          <a:xfrm rot="-5400000">
            <a:off x="-167525" y="2502150"/>
            <a:ext cx="9633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zWAR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2164050" y="3797950"/>
            <a:ext cx="548700" cy="1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Player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2647350" y="0"/>
            <a:ext cx="38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2023 Cy Young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902038" y="403675"/>
            <a:ext cx="232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National League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5157625" y="403675"/>
            <a:ext cx="33264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American League</a:t>
            </a:r>
            <a:endParaRPr sz="1800">
              <a:solidFill>
                <a:schemeClr val="lt1"/>
              </a:solidFill>
            </a:endParaRPr>
          </a:p>
        </p:txBody>
      </p:sp>
      <p:graphicFrame>
        <p:nvGraphicFramePr>
          <p:cNvPr id="260" name="Google Shape;260;p35"/>
          <p:cNvGraphicFramePr/>
          <p:nvPr/>
        </p:nvGraphicFramePr>
        <p:xfrm>
          <a:off x="870738" y="303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71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Blake Snell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3.06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Logan Webb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2.35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Zac Gallen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2.36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Spencer Strider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2.93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Justin Steele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2.38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1" name="Google Shape;261;p35"/>
          <p:cNvGraphicFramePr/>
          <p:nvPr/>
        </p:nvGraphicFramePr>
        <p:xfrm>
          <a:off x="5629113" y="303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71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Gerrit Cole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3.10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Sonny Gray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2.80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Kevin Gausman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2.83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Kyle Bradish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2.27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Luis Castillo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2.07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62" name="Google Shape;262;p3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51" y="791413"/>
            <a:ext cx="3394974" cy="20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338" y="791424"/>
            <a:ext cx="3394974" cy="20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/>
        </p:nvSpPr>
        <p:spPr>
          <a:xfrm rot="-5400000">
            <a:off x="4623525" y="1707000"/>
            <a:ext cx="9633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zWAR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5" name="Google Shape;265;p35"/>
          <p:cNvSpPr txBox="1"/>
          <p:nvPr/>
        </p:nvSpPr>
        <p:spPr>
          <a:xfrm rot="-5400000">
            <a:off x="-133825" y="1771438"/>
            <a:ext cx="9633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zWAR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6546475" y="2680050"/>
            <a:ext cx="5487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Player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1788088" y="2680050"/>
            <a:ext cx="5487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Player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2647350" y="0"/>
            <a:ext cx="38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2022 Cy Young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3" name="Google Shape;27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902038" y="403675"/>
            <a:ext cx="232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National League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5248800" y="403675"/>
            <a:ext cx="33264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American League</a:t>
            </a:r>
            <a:endParaRPr sz="1800">
              <a:solidFill>
                <a:schemeClr val="lt1"/>
              </a:solidFill>
            </a:endParaRPr>
          </a:p>
        </p:txBody>
      </p:sp>
      <p:graphicFrame>
        <p:nvGraphicFramePr>
          <p:cNvPr id="276" name="Google Shape;276;p36"/>
          <p:cNvGraphicFramePr/>
          <p:nvPr/>
        </p:nvGraphicFramePr>
        <p:xfrm>
          <a:off x="839238" y="303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7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Sandy Alcantara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3.38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Max Fried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2.83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Julio Urías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2.28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Aaron Nola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3.12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Zac Gallen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2.83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7" name="Google Shape;277;p36"/>
          <p:cNvGraphicFramePr/>
          <p:nvPr/>
        </p:nvGraphicFramePr>
        <p:xfrm>
          <a:off x="5720288" y="303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71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Cy Place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Justin Verlander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3.47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Dylan Cease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3.19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Alek Manoah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2.88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Shohei Ohtani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3.32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Framber Valdez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2.77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78" name="Google Shape;278;p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51" y="775901"/>
            <a:ext cx="3326400" cy="205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801" y="775888"/>
            <a:ext cx="3326400" cy="205681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/>
        </p:nvSpPr>
        <p:spPr>
          <a:xfrm rot="-5400000">
            <a:off x="4750025" y="1734700"/>
            <a:ext cx="9633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zWAR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1" name="Google Shape;281;p36"/>
          <p:cNvSpPr txBox="1"/>
          <p:nvPr/>
        </p:nvSpPr>
        <p:spPr>
          <a:xfrm rot="-5400000">
            <a:off x="-99525" y="1734700"/>
            <a:ext cx="963300" cy="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zWAR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6637650" y="2622100"/>
            <a:ext cx="5487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Player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1788100" y="2622100"/>
            <a:ext cx="5487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Player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395675" y="16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Previous Cy Young Winners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90" name="Google Shape;290;p37"/>
          <p:cNvGraphicFramePr/>
          <p:nvPr/>
        </p:nvGraphicFramePr>
        <p:xfrm>
          <a:off x="818263" y="113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71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Year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2024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Chris Sale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3.73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2023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Blake Snell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3.06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2022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Sandy Alcantara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3.38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2021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Corbin Burnes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3.97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2020*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Trevor Bauer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3.37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2019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Jacob deGrom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3.82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2018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Jacob deGrom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5.03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2017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Max Scherzer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3.69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2016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Max Scherzer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3.31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2015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Jake Arrieta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4.57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2014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Clayton Kershaw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4.55</a:t>
                      </a:r>
                      <a:endParaRPr sz="8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91" name="Google Shape;291;p37"/>
          <p:cNvGraphicFramePr/>
          <p:nvPr/>
        </p:nvGraphicFramePr>
        <p:xfrm>
          <a:off x="5909313" y="113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lt1"/>
                          </a:solidFill>
                        </a:rPr>
                        <a:t>Year</a:t>
                      </a:r>
                      <a:endParaRPr sz="75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lt1"/>
                          </a:solidFill>
                        </a:rPr>
                        <a:t>Player</a:t>
                      </a:r>
                      <a:endParaRPr sz="75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lt1"/>
                          </a:solidFill>
                        </a:rPr>
                        <a:t>zWAR</a:t>
                      </a:r>
                      <a:endParaRPr sz="75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2024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Tarik Skubal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3.67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2023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Gerrit Cole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3.10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2022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Justin Verlander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3.47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2021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Robbie Ray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2.58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2020*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Shane Bieber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3.78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2019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Justin Verlander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3.70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2018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Blake Snell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3.36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2017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Corey Kluber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4.04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2016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Rick Porcello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2.35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2015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Dallas Keuchel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3.33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2014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Corey Kluber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4.37</a:t>
                      </a:r>
                      <a:endParaRPr sz="75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92" name="Google Shape;292;p37"/>
          <p:cNvSpPr txBox="1"/>
          <p:nvPr/>
        </p:nvSpPr>
        <p:spPr>
          <a:xfrm>
            <a:off x="965525" y="666538"/>
            <a:ext cx="208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National League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6056575" y="666550"/>
            <a:ext cx="208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American League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3511038" y="4354700"/>
            <a:ext cx="2088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*extrapolated statistics from COVID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/>
          </p:nvPr>
        </p:nvSpPr>
        <p:spPr>
          <a:xfrm>
            <a:off x="52475" y="31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38"/>
          <p:cNvSpPr txBox="1">
            <a:spLocks noGrp="1"/>
          </p:cNvSpPr>
          <p:nvPr>
            <p:ph type="body" idx="1"/>
          </p:nvPr>
        </p:nvSpPr>
        <p:spPr>
          <a:xfrm>
            <a:off x="52475" y="1152475"/>
            <a:ext cx="5185500" cy="3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zWAR has potential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Positives:</a:t>
            </a:r>
            <a:endParaRPr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Correlation for 2024 NL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Cy Young winners = highest zWAR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Negative:</a:t>
            </a:r>
            <a:endParaRPr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Inconsistencies for 2nd-5th Place Finishers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Further Implications:</a:t>
            </a:r>
            <a:endParaRPr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Add other possible metrics, modify included metrics, and increase sample size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5389550" y="3746625"/>
            <a:ext cx="308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Clayton Kershaw | Los Angeles Dodgers 3x NL Cy Young Winner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 l="25125" r="19201"/>
          <a:stretch/>
        </p:blipFill>
        <p:spPr>
          <a:xfrm>
            <a:off x="5240952" y="393598"/>
            <a:ext cx="3380895" cy="34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91250" y="37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Other Topics of Interest…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9" name="Google Shape;309;p39"/>
          <p:cNvSpPr txBox="1">
            <a:spLocks noGrp="1"/>
          </p:cNvSpPr>
          <p:nvPr>
            <p:ph type="body" idx="1"/>
          </p:nvPr>
        </p:nvSpPr>
        <p:spPr>
          <a:xfrm>
            <a:off x="-123450" y="1400750"/>
            <a:ext cx="3559200" cy="2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Pitch selection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Pitch count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Left/right handed hitter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Left/right handed pitcher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Certain pitches not working?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How many outs are there?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Baserunner situation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Quality of opponent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0" name="Google Shape;31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3240550" y="1335075"/>
            <a:ext cx="58428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 b="1" u="sng">
                <a:solidFill>
                  <a:schemeClr val="lt1"/>
                </a:solidFill>
              </a:rPr>
              <a:t>Ballpark Dimensions</a:t>
            </a:r>
            <a:r>
              <a:rPr lang="en" sz="1800" b="1">
                <a:solidFill>
                  <a:schemeClr val="lt1"/>
                </a:solidFill>
              </a:rPr>
              <a:t> (Coors Field v. T-Mobile Park)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Opposing hitter’s tendencies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Pitcher’s tendencies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Within 3 runs (save situation) or blowout (5+ runs)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>
                <a:solidFill>
                  <a:schemeClr val="lt1"/>
                </a:solidFill>
              </a:rPr>
              <a:t>Early, mid, or late game?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 b="1" u="sng">
                <a:solidFill>
                  <a:schemeClr val="lt1"/>
                </a:solidFill>
              </a:rPr>
              <a:t>Spring Training v. Regular Season v. Postseason</a:t>
            </a:r>
            <a:endParaRPr sz="1800" b="1" u="sng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sz="1800" b="1" u="sng">
                <a:solidFill>
                  <a:schemeClr val="lt1"/>
                </a:solidFill>
              </a:rPr>
              <a:t>Compare Clase to other Closers in MLB</a:t>
            </a:r>
            <a:endParaRPr sz="1800"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>
            <a:spLocks noGrp="1"/>
          </p:cNvSpPr>
          <p:nvPr>
            <p:ph type="title"/>
          </p:nvPr>
        </p:nvSpPr>
        <p:spPr>
          <a:xfrm>
            <a:off x="311700" y="2083350"/>
            <a:ext cx="85206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Thank You!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References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3" name="Google Shape;32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https://www.fangraphs.com/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https://www.mlb.com/awards/cy-young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https://www.mlb.com/news/2022-mlb-cy-young-award-voting-results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https://www.mlb.com/news/2023-mlb-cy-young-award-voting-results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https://www.mlb.com/news/mlb-cy-young-award-winners-2024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https://www.mlb.com/glossary/advanced-stats/wins-above-replacement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29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2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Player Value?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Wins Above Replacement (</a:t>
            </a:r>
            <a:r>
              <a:rPr lang="en" b="1">
                <a:solidFill>
                  <a:schemeClr val="lt1"/>
                </a:solidFill>
              </a:rPr>
              <a:t>WAR</a:t>
            </a:r>
            <a:r>
              <a:rPr lang="en">
                <a:solidFill>
                  <a:schemeClr val="lt1"/>
                </a:solidFill>
              </a:rPr>
              <a:t>) measures how valuable a player is to their club compared to an average replacement.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71" name="Google Shape;71;p15"/>
          <p:cNvGraphicFramePr/>
          <p:nvPr/>
        </p:nvGraphicFramePr>
        <p:xfrm>
          <a:off x="311700" y="205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238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2024 Record w/ Ohtani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2024 Record w/out Ohtani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 Angeles Dodgers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98-64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91-73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" name="Google Shape;72;p15"/>
          <p:cNvGraphicFramePr/>
          <p:nvPr/>
        </p:nvGraphicFramePr>
        <p:xfrm>
          <a:off x="311700" y="325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{AE181AA0-C12C-437A-8AFB-A86A4ACA7137}</a:tableStyleId>
              </a:tblPr>
              <a:tblGrid>
                <a:gridCol w="185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Ohtani 2024 fWAR: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MLB Average fWAR: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750" y="3004401"/>
            <a:ext cx="4300655" cy="17952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51925" y="3967825"/>
            <a:ext cx="363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*Fangraphs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160525" y="29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Does it Matter?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60525" y="1152475"/>
            <a:ext cx="4615500" cy="3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Winning is the most important objective in baseball. 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WAR can help determine:</a:t>
            </a:r>
            <a:endParaRPr sz="2000" b="1" u="sng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Making the playoffs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Factors how much the player gets paid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050" y="1714475"/>
            <a:ext cx="4139901" cy="27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681650" y="4412450"/>
            <a:ext cx="43287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Tarik Skubal | Detroit Tigers | 2024 AL Cy Young Winner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1903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Key Statistics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Total Batters Faced (</a:t>
            </a:r>
            <a:r>
              <a:rPr lang="en" b="1">
                <a:solidFill>
                  <a:schemeClr val="lt1"/>
                </a:solidFill>
              </a:rPr>
              <a:t>TBF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How many batters the pitcher faced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Workload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725" y="209147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188675" y="4619650"/>
            <a:ext cx="43281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Chris Sale | Atlanta Braves | 2024 NL Cy Young Winner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Strikeout (</a:t>
            </a:r>
            <a:r>
              <a:rPr lang="en" b="1">
                <a:solidFill>
                  <a:schemeClr val="lt1"/>
                </a:solidFill>
              </a:rPr>
              <a:t>K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5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The pitcher throws any combination of strike three swinging or looking to the opposing batter.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7" name="Google Shape;107;p19" descr="a baseball game is being played in front of a banner that says shell (Provided by Tenor)"/>
          <p:cNvPicPr preferRelativeResize="0"/>
          <p:nvPr/>
        </p:nvPicPr>
        <p:blipFill rotWithShape="1">
          <a:blip r:embed="rId3">
            <a:alphaModFix/>
          </a:blip>
          <a:srcRect t="6173"/>
          <a:stretch/>
        </p:blipFill>
        <p:spPr>
          <a:xfrm>
            <a:off x="2479788" y="2343775"/>
            <a:ext cx="4020925" cy="22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Home Run (</a:t>
            </a:r>
            <a:r>
              <a:rPr lang="en" b="1">
                <a:solidFill>
                  <a:schemeClr val="lt1"/>
                </a:solidFill>
              </a:rPr>
              <a:t>HR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When a batter hits the ball, rounds all of the bases, and scores at home plate in one play.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5" name="Google Shape;115;p20" descr="a baseball player swings at a pitch in front of a pepsi sign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290" y="2281550"/>
            <a:ext cx="4097424" cy="22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176EE"/>
            </a:gs>
            <a:gs pos="100000">
              <a:srgbClr val="113D8A"/>
            </a:gs>
          </a:gsLst>
          <a:lin ang="5400012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Earned Run (</a:t>
            </a:r>
            <a:r>
              <a:rPr lang="en" b="1">
                <a:solidFill>
                  <a:schemeClr val="lt1"/>
                </a:solidFill>
              </a:rPr>
              <a:t>ER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Any base runner that reaches home plate against the pitcher that allowed them to reach base initially negating errors.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3" name="Google Shape;123;p21" descr="a baseball game is being played on a field with a sign that says ' uc ' on it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25" y="2290275"/>
            <a:ext cx="47434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5426050" y="2290275"/>
            <a:ext cx="108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1449</Words>
  <Application>Microsoft Macintosh PowerPoint</Application>
  <PresentationFormat>On-screen Show (16:9)</PresentationFormat>
  <Paragraphs>632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Lato</vt:lpstr>
      <vt:lpstr>Arial</vt:lpstr>
      <vt:lpstr>Simple Light</vt:lpstr>
      <vt:lpstr>PowerPoint Presentation</vt:lpstr>
      <vt:lpstr>Agenda</vt:lpstr>
      <vt:lpstr>What is Player Value?</vt:lpstr>
      <vt:lpstr>Why Does it Matter?</vt:lpstr>
      <vt:lpstr>Key Statistics</vt:lpstr>
      <vt:lpstr>Total Batters Faced (TBF)</vt:lpstr>
      <vt:lpstr>Strikeout (K)</vt:lpstr>
      <vt:lpstr>Home Run (HR)</vt:lpstr>
      <vt:lpstr>Earned Run (ER)</vt:lpstr>
      <vt:lpstr>Walk (Base on Balls/BB)</vt:lpstr>
      <vt:lpstr>Hits (H)</vt:lpstr>
      <vt:lpstr>Statistical Summary</vt:lpstr>
      <vt:lpstr>zWAR</vt:lpstr>
      <vt:lpstr>zWAR</vt:lpstr>
      <vt:lpstr>Players</vt:lpstr>
      <vt:lpstr>2024 Cy Young Results (MLB.com)</vt:lpstr>
      <vt:lpstr>2024 Data (Fangraphs)</vt:lpstr>
      <vt:lpstr>2024 zWAR</vt:lpstr>
      <vt:lpstr>2024 National League zWAR</vt:lpstr>
      <vt:lpstr>2024 American League zWAR Incl. Clase</vt:lpstr>
      <vt:lpstr>2024 zWAR Summary</vt:lpstr>
      <vt:lpstr>2024 zWAR Compiled Summary</vt:lpstr>
      <vt:lpstr>2023 Cy Young Results</vt:lpstr>
      <vt:lpstr>2022 Cy Young Results</vt:lpstr>
      <vt:lpstr>Previous Cy Young Winners</vt:lpstr>
      <vt:lpstr>Conclusion</vt:lpstr>
      <vt:lpstr>Other Topics of Interest…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Sophia Rutman</cp:lastModifiedBy>
  <cp:revision>1</cp:revision>
  <dcterms:modified xsi:type="dcterms:W3CDTF">2025-03-03T19:01:04Z</dcterms:modified>
</cp:coreProperties>
</file>